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4" r:id="rId3"/>
    <p:sldId id="320" r:id="rId4"/>
    <p:sldId id="321" r:id="rId5"/>
    <p:sldId id="325" r:id="rId6"/>
    <p:sldId id="326" r:id="rId7"/>
    <p:sldId id="327" r:id="rId8"/>
    <p:sldId id="328" r:id="rId9"/>
    <p:sldId id="330" r:id="rId10"/>
    <p:sldId id="331" r:id="rId11"/>
    <p:sldId id="295" r:id="rId12"/>
    <p:sldId id="329" r:id="rId13"/>
    <p:sldId id="315" r:id="rId14"/>
    <p:sldId id="316" r:id="rId15"/>
    <p:sldId id="317" r:id="rId16"/>
    <p:sldId id="303" r:id="rId17"/>
    <p:sldId id="304" r:id="rId18"/>
    <p:sldId id="306" r:id="rId19"/>
    <p:sldId id="308" r:id="rId20"/>
    <p:sldId id="309" r:id="rId21"/>
    <p:sldId id="310" r:id="rId22"/>
    <p:sldId id="311" r:id="rId23"/>
    <p:sldId id="297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E5390-52FD-4717-BA43-0FA056522160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6DDF-CCA4-4A14-80F9-CFE4AAA0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5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4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2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7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8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4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2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3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0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FD7A-C790-47AE-88BE-635CB8A0832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2DEA-00C3-4A6C-B2FC-7ADE7402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hool238.ru/aksperimentalnaja-ploshhadka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2.muzped.ne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879600" y="2756674"/>
            <a:ext cx="8001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800000"/>
                </a:solidFill>
              </a:rPr>
              <a:t>ИСПОЛЬЗОВАНИЕ ДИСТАНЦИОННЫХ ОБРАЗОВАТЕЛЬНЫХ ТЕХНОЛОГИЙ ПРИ ОБУЧЕНИИ РАЗЛИЧНЫХ КАТЕГОРИЙ </a:t>
            </a:r>
            <a:r>
              <a:rPr lang="ru-RU" altLang="ru-RU" sz="1600" b="1" dirty="0" smtClean="0">
                <a:solidFill>
                  <a:srgbClr val="800000"/>
                </a:solidFill>
              </a:rPr>
              <a:t>УЧАЩИХСЯ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800000"/>
                </a:solidFill>
              </a:rPr>
              <a:t>(без создания специальных условий)</a:t>
            </a:r>
            <a:endParaRPr lang="ru-RU" altLang="ru-RU" sz="1600" b="1" dirty="0">
              <a:solidFill>
                <a:srgbClr val="800000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0" y="5638801"/>
            <a:ext cx="9144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514475" y="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/>
              <a:t>Государственное бюджетное образовательное учреждение средняя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/>
              <a:t>СРЕДНЯЯ ШКОЛА</a:t>
            </a:r>
            <a:r>
              <a:rPr lang="ru-RU" altLang="ru-RU" sz="1000" dirty="0"/>
              <a:t> </a:t>
            </a:r>
            <a:r>
              <a:rPr lang="ru-RU" altLang="ru-RU" sz="1000" b="1" dirty="0"/>
              <a:t>№238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/>
              <a:t>Адмиралтейского района Санкт‑Петербурга с углубленным изучением английского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19670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135" t="16767" r="26250" b="6130"/>
          <a:stretch/>
        </p:blipFill>
        <p:spPr>
          <a:xfrm>
            <a:off x="445478" y="0"/>
            <a:ext cx="49604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654" t="20733" r="29615" b="12801"/>
          <a:stretch/>
        </p:blipFill>
        <p:spPr>
          <a:xfrm>
            <a:off x="5603631" y="0"/>
            <a:ext cx="6616097" cy="95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1" y="0"/>
            <a:ext cx="1210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Инновационная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модель обучения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с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поддержкой дистанционных образовательных технологий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в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общеобразовательной школе в соответствие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с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нормами Закона об образовании РФ и требованиями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ФГОС</a:t>
            </a:r>
            <a:endParaRPr lang="ru-RU" b="1" kern="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1" y="961247"/>
            <a:ext cx="457434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800" b="1" dirty="0">
              <a:solidFill>
                <a:srgbClr val="8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внедрение </a:t>
            </a:r>
            <a:r>
              <a:rPr lang="ru-RU" b="1" dirty="0">
                <a:solidFill>
                  <a:srgbClr val="800000"/>
                </a:solidFill>
              </a:rPr>
              <a:t>систем дистанционного обучения со встроенной, инструментированной, дидактикой в соответствие с международным стандартом SCORM;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отбор </a:t>
            </a:r>
            <a:r>
              <a:rPr lang="ru-RU" b="1" dirty="0">
                <a:solidFill>
                  <a:srgbClr val="800000"/>
                </a:solidFill>
              </a:rPr>
              <a:t>содержания, приемов обучения в формате целостного дистанционного курса, ориентированного при этом на достижение предметных образовательных результатов;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организация </a:t>
            </a:r>
            <a:r>
              <a:rPr lang="ru-RU" b="1" dirty="0">
                <a:solidFill>
                  <a:srgbClr val="800000"/>
                </a:solidFill>
              </a:rPr>
              <a:t>обучения в рамках системы дистанционного обучения при незначительном, минимальном использовании потенциала иных образовательных пространств;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создание </a:t>
            </a:r>
            <a:r>
              <a:rPr lang="ru-RU" b="1" dirty="0">
                <a:solidFill>
                  <a:srgbClr val="800000"/>
                </a:solidFill>
              </a:rPr>
              <a:t>специальных условий для обучения детей и взрослых с особыми образовательными потребностями.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7345" y="1176527"/>
            <a:ext cx="75191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srgbClr val="800000"/>
                </a:solidFill>
              </a:rPr>
              <a:t>использование </a:t>
            </a:r>
            <a:r>
              <a:rPr lang="ru-RU" sz="1700" b="1" dirty="0">
                <a:solidFill>
                  <a:srgbClr val="800000"/>
                </a:solidFill>
              </a:rPr>
              <a:t>систем дистанционного обучения в контексте широкого спектра технологий электронного обучения для достижения динамичных, развивающихся образовательных результатов на основе многоуровневого диалога участников учебного процесса;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srgbClr val="800000"/>
                </a:solidFill>
              </a:rPr>
              <a:t>дистанционный </a:t>
            </a:r>
            <a:r>
              <a:rPr lang="ru-RU" sz="1700" b="1" dirty="0">
                <a:solidFill>
                  <a:srgbClr val="800000"/>
                </a:solidFill>
              </a:rPr>
              <a:t>курс в системе общего образования, сохраняя в определенной мере свое значение в качестве целостной дидактической системы, интегрируется в широко понимаемые форматы смешанного обучения и проектную деятельность обучающихся, за счет чего достигается нацеленность процесса обучения на достижение личностных образовательных результатов;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srgbClr val="800000"/>
                </a:solidFill>
              </a:rPr>
              <a:t>образовательные </a:t>
            </a:r>
            <a:r>
              <a:rPr lang="ru-RU" sz="1700" b="1" dirty="0">
                <a:solidFill>
                  <a:srgbClr val="800000"/>
                </a:solidFill>
              </a:rPr>
              <a:t>проекты и практики смешанного обучения с применением ДОТ повышают востребованность компонентов как именно единой информационно-образовательной среды школы, региона, так и регионального культурно-образовательного пространства в целом;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srgbClr val="800000"/>
                </a:solidFill>
              </a:rPr>
              <a:t>лучшие </a:t>
            </a:r>
            <a:r>
              <a:rPr lang="ru-RU" sz="1700" b="1" dirty="0">
                <a:solidFill>
                  <a:srgbClr val="800000"/>
                </a:solidFill>
              </a:rPr>
              <a:t>практики применения ДОТ с созданием специальных условий для электронного обучения детей становятся аналогами и ориентирами для разработки и применения ресурсов ДОТ в общеобразовательном процессе без создания специальных условий обучения.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6" y="776581"/>
            <a:ext cx="45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КОНЕЦ Х</a:t>
            </a:r>
            <a:r>
              <a:rPr lang="en-US" b="1" dirty="0" smtClean="0"/>
              <a:t>X</a:t>
            </a:r>
            <a:r>
              <a:rPr lang="ru-RU" b="1" dirty="0" smtClean="0"/>
              <a:t> – НАЧАЛО </a:t>
            </a:r>
            <a:r>
              <a:rPr lang="en-US" b="1" dirty="0" smtClean="0"/>
              <a:t>XXI</a:t>
            </a:r>
            <a:r>
              <a:rPr lang="ru-RU" b="1" dirty="0" smtClean="0"/>
              <a:t> в. РОССИЯ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52887" y="77658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ВТОРАЯ  ПОЛОВИНА 2010-х гг. РОССИЯ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11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1" y="0"/>
            <a:ext cx="1210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Инновационная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модель обучения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с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поддержкой дистанционных образовательных технологий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в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общеобразовательной школе в соответствие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с </a:t>
            </a:r>
            <a:r>
              <a:rPr lang="ru-RU" b="1" kern="0" dirty="0">
                <a:solidFill>
                  <a:srgbClr val="7030A0"/>
                </a:solidFill>
                <a:cs typeface="Arial" pitchFamily="34" charset="0"/>
              </a:rPr>
              <a:t>нормами Закона об образовании РФ и требованиями </a:t>
            </a:r>
            <a:r>
              <a:rPr lang="ru-RU" b="1" kern="0" dirty="0" smtClean="0">
                <a:solidFill>
                  <a:srgbClr val="7030A0"/>
                </a:solidFill>
                <a:cs typeface="Arial" pitchFamily="34" charset="0"/>
              </a:rPr>
              <a:t>ФГОС</a:t>
            </a:r>
            <a:endParaRPr lang="ru-RU" b="1" kern="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1895" y="1090962"/>
            <a:ext cx="494010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800" b="1" dirty="0">
              <a:solidFill>
                <a:srgbClr val="8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ориентируясь </a:t>
            </a:r>
            <a:r>
              <a:rPr lang="ru-RU" b="1" dirty="0">
                <a:solidFill>
                  <a:srgbClr val="800000"/>
                </a:solidFill>
              </a:rPr>
              <a:t>на возможности городского виртуального образовательного пространства, </a:t>
            </a:r>
            <a:r>
              <a:rPr lang="ru-RU" b="1" dirty="0" smtClean="0">
                <a:solidFill>
                  <a:srgbClr val="800000"/>
                </a:solidFill>
              </a:rPr>
              <a:t>предусматривать </a:t>
            </a:r>
            <a:r>
              <a:rPr lang="ru-RU" b="1" dirty="0">
                <a:solidFill>
                  <a:srgbClr val="800000"/>
                </a:solidFill>
              </a:rPr>
              <a:t>педагогически обоснованное использование разнообразных технологий электронного обучения в единстве с ДОТ</a:t>
            </a:r>
            <a:r>
              <a:rPr lang="ru-RU" b="1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8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определять </a:t>
            </a:r>
            <a:r>
              <a:rPr lang="ru-RU" b="1" dirty="0">
                <a:solidFill>
                  <a:srgbClr val="800000"/>
                </a:solidFill>
              </a:rPr>
              <a:t>место дистанционных курсов в проектной деятельности, а также во всем спектре удаленной и очной педагогической работы с обучающимися</a:t>
            </a:r>
            <a:r>
              <a:rPr lang="ru-RU" b="1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8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содействовать </a:t>
            </a:r>
            <a:r>
              <a:rPr lang="ru-RU" b="1" dirty="0">
                <a:solidFill>
                  <a:srgbClr val="800000"/>
                </a:solidFill>
              </a:rPr>
              <a:t>актуализации культурно-образовательного пространства Санкт-Петербурга средствами электронного обучения с применением ДОТ для достижения образовательных результатов, соответствующих ФГОС и традициям петербургского образования.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7851" y="1209221"/>
            <a:ext cx="7563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rgbClr val="800000"/>
                </a:solidFill>
              </a:rPr>
              <a:t>использование </a:t>
            </a:r>
            <a:r>
              <a:rPr lang="ru-RU" sz="1700" dirty="0">
                <a:solidFill>
                  <a:srgbClr val="800000"/>
                </a:solidFill>
              </a:rPr>
              <a:t>систем дистанционного обучения в контексте широкого спектра технологий электронного обучения для достижения динамичных, развивающихся образовательных результатов на основе многоуровневого диалога участников учебного процесса;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rgbClr val="800000"/>
                </a:solidFill>
              </a:rPr>
              <a:t>дистанционный </a:t>
            </a:r>
            <a:r>
              <a:rPr lang="ru-RU" sz="1700" dirty="0">
                <a:solidFill>
                  <a:srgbClr val="800000"/>
                </a:solidFill>
              </a:rPr>
              <a:t>курс в системе общего образования, сохраняя в определенной мере свое значение в качестве целостной дидактической системы, интегрируется в широко понимаемые форматы смешанного обучения и проектную деятельность обучающихся, за счет чего достигается нацеленность процесса обучения на достижение личностных образовательных результатов;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rgbClr val="800000"/>
                </a:solidFill>
              </a:rPr>
              <a:t>образовательные </a:t>
            </a:r>
            <a:r>
              <a:rPr lang="ru-RU" sz="1700" dirty="0">
                <a:solidFill>
                  <a:srgbClr val="800000"/>
                </a:solidFill>
              </a:rPr>
              <a:t>проекты и практики смешанного обучения с применением ДОТ повышают востребованность компонентов как именно единой информационно-образовательной среды школы, региона, так и регионального культурно-образовательного пространства в целом;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rgbClr val="800000"/>
                </a:solidFill>
              </a:rPr>
              <a:t>лучшие </a:t>
            </a:r>
            <a:r>
              <a:rPr lang="ru-RU" sz="1700" dirty="0">
                <a:solidFill>
                  <a:srgbClr val="800000"/>
                </a:solidFill>
              </a:rPr>
              <a:t>практики применения ДОТ с созданием специальных условий для электронного обучения детей становятся аналогами и ориентирами для разработки и применения ресурсов ДОТ в общеобразовательном процессе без создания специальных условий обучения.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1916" y="809691"/>
            <a:ext cx="45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КОНЕЦ Х</a:t>
            </a:r>
            <a:r>
              <a:rPr lang="en-US" b="1" dirty="0" smtClean="0"/>
              <a:t>X</a:t>
            </a:r>
            <a:r>
              <a:rPr lang="ru-RU" b="1" dirty="0" smtClean="0"/>
              <a:t> – НАЧАЛО </a:t>
            </a:r>
            <a:r>
              <a:rPr lang="en-US" b="1" dirty="0" smtClean="0"/>
              <a:t>XXI</a:t>
            </a:r>
            <a:r>
              <a:rPr lang="ru-RU" b="1" dirty="0" smtClean="0"/>
              <a:t> в. Россия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5877" y="906296"/>
            <a:ext cx="45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САНКТ-ПЕТЕРБУРГ. 2017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55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313" t="15899" r="9718" b="8985"/>
          <a:stretch/>
        </p:blipFill>
        <p:spPr>
          <a:xfrm>
            <a:off x="0" y="-1"/>
            <a:ext cx="7075170" cy="6861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876" t="18476" r="9156" b="20469"/>
          <a:stretch/>
        </p:blipFill>
        <p:spPr>
          <a:xfrm>
            <a:off x="7075170" y="2828010"/>
            <a:ext cx="5116830" cy="4033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5170" y="1090839"/>
            <a:ext cx="51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school238.ru/aksperimentalnaja-ploshhadka.html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8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146546"/>
            <a:ext cx="9909811" cy="6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247" t="17774" r="18438" b="9101"/>
          <a:stretch/>
        </p:blipFill>
        <p:spPr>
          <a:xfrm>
            <a:off x="0" y="0"/>
            <a:ext cx="67190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969" t="22695" r="16562" b="7813"/>
          <a:stretch/>
        </p:blipFill>
        <p:spPr>
          <a:xfrm>
            <a:off x="6402965" y="1787250"/>
            <a:ext cx="5789035" cy="50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YandexDisk\Скриншоты\2015-12-15 23-03-17 Скриншот экрана.pn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" t="19463"/>
          <a:stretch>
            <a:fillRect/>
          </a:stretch>
        </p:blipFill>
        <p:spPr bwMode="auto">
          <a:xfrm>
            <a:off x="1809720" y="1928802"/>
            <a:ext cx="6000792" cy="295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71451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Музейный центр дистанционного обучения Русского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музея </a:t>
            </a:r>
            <a:r>
              <a:rPr lang="ru-RU" sz="2700" u="sng" dirty="0">
                <a:hlinkClick r:id="rId3"/>
              </a:rPr>
              <a:t>http://moodle2.muzped.net</a:t>
            </a:r>
            <a:endParaRPr lang="ru-RU" sz="2700" dirty="0"/>
          </a:p>
        </p:txBody>
      </p:sp>
      <p:pic>
        <p:nvPicPr>
          <p:cNvPr id="4" name="Picture 1" descr="C:\Users\1\YandexDisk\Скриншоты\2015-12-15 23-25-14 Скриншот экрана.pn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61" y="4357694"/>
            <a:ext cx="567629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1\Desktop\Scan_20151202_0002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741127" y="1283807"/>
            <a:ext cx="3224970" cy="22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объединение 5">
            <a:hlinkClick r:id="rId6" action="ppaction://hlinksldjump"/>
          </p:cNvPr>
          <p:cNvSpPr/>
          <p:nvPr/>
        </p:nvSpPr>
        <p:spPr>
          <a:xfrm rot="16200000">
            <a:off x="9733259" y="5822173"/>
            <a:ext cx="857256" cy="642942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6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Электронное обучение с применением ДОТ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358"/>
          <a:stretch/>
        </p:blipFill>
        <p:spPr bwMode="auto">
          <a:xfrm>
            <a:off x="321827" y="1099840"/>
            <a:ext cx="786801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1" y="2721620"/>
            <a:ext cx="5994336" cy="41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498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78" t="14891" r="20117" b="9849"/>
          <a:stretch/>
        </p:blipFill>
        <p:spPr>
          <a:xfrm>
            <a:off x="50798" y="-32102"/>
            <a:ext cx="7950200" cy="682795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20" y="2427012"/>
            <a:ext cx="3435380" cy="250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20" y="-32102"/>
            <a:ext cx="2660680" cy="245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6" y="2427012"/>
            <a:ext cx="3214710" cy="247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9934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5040560" cy="345638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" t="17718" r="5206" b="4763"/>
          <a:stretch>
            <a:fillRect/>
          </a:stretch>
        </p:blipFill>
        <p:spPr bwMode="auto">
          <a:xfrm>
            <a:off x="4583832" y="2060848"/>
            <a:ext cx="6084168" cy="405611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7680176" y="116632"/>
            <a:ext cx="2664296" cy="1800200"/>
          </a:xfrm>
          <a:prstGeom prst="wedgeEllipseCallout">
            <a:avLst>
              <a:gd name="adj1" fmla="val -172904"/>
              <a:gd name="adj2" fmla="val 61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Методические материалы в школьной </a:t>
            </a:r>
            <a:r>
              <a:rPr lang="ru-RU" dirty="0" err="1"/>
              <a:t>блогосфере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775520" y="5057800"/>
            <a:ext cx="2736304" cy="1611560"/>
          </a:xfrm>
          <a:prstGeom prst="wedgeEllipseCallout">
            <a:avLst>
              <a:gd name="adj1" fmla="val 111554"/>
              <a:gd name="adj2" fmla="val -104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Репрезентация образовательного процесса </a:t>
            </a:r>
          </a:p>
          <a:p>
            <a:pPr algn="ctr"/>
            <a:r>
              <a:rPr lang="ru-RU" dirty="0"/>
              <a:t>в  Школьной </a:t>
            </a:r>
            <a:r>
              <a:rPr lang="ru-RU" dirty="0" err="1"/>
              <a:t>блогосфере</a:t>
            </a:r>
            <a:endParaRPr lang="ru-RU" dirty="0"/>
          </a:p>
        </p:txBody>
      </p:sp>
      <p:pic>
        <p:nvPicPr>
          <p:cNvPr id="16392" name="Picture 8" descr="http://blog-school.ru/images/photos/medium/44034b35eb2e9aa743813641a8ff1c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7940" y="3140968"/>
            <a:ext cx="3220060" cy="2411468"/>
          </a:xfrm>
          <a:prstGeom prst="rect">
            <a:avLst/>
          </a:prstGeom>
          <a:noFill/>
        </p:spPr>
      </p:pic>
      <p:sp>
        <p:nvSpPr>
          <p:cNvPr id="7" name="Блок-схема: объединение 6">
            <a:hlinkClick r:id="rId5" action="ppaction://hlinksldjump"/>
          </p:cNvPr>
          <p:cNvSpPr/>
          <p:nvPr/>
        </p:nvSpPr>
        <p:spPr>
          <a:xfrm rot="16200000">
            <a:off x="9733259" y="5822173"/>
            <a:ext cx="857256" cy="642942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140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524000" y="5638801"/>
            <a:ext cx="9144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1524000" y="0"/>
            <a:ext cx="8940799" cy="6857999"/>
          </a:xfrm>
          <a:prstGeom prst="rect">
            <a:avLst/>
          </a:prstGeom>
          <a:solidFill>
            <a:srgbClr val="EEECE1">
              <a:lumMod val="75000"/>
            </a:srgbClr>
          </a:solidFill>
          <a:ln w="38100" cap="rnd" cmpd="sng" algn="ctr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4F81BD">
                <a:lumMod val="75000"/>
                <a:alpha val="13000"/>
              </a:srgbClr>
            </a:outerShdw>
          </a:effectLst>
        </p:spPr>
        <p:txBody>
          <a:bodyPr anchor="ctr">
            <a:normAutofit fontScale="55000" lnSpcReduction="20000"/>
          </a:bodyPr>
          <a:lstStyle/>
          <a:p>
            <a:pPr marL="514350" indent="-514350" algn="ctr">
              <a:defRPr/>
            </a:pP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Конечные продукты </a:t>
            </a:r>
            <a:r>
              <a:rPr lang="ru-RU" sz="3400" b="1" kern="0" cap="small" dirty="0" err="1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оэр</a:t>
            </a: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:</a:t>
            </a:r>
          </a:p>
          <a:p>
            <a:pPr marL="514350" indent="-514350" algn="ctr">
              <a:defRPr/>
            </a:pPr>
            <a:endParaRPr lang="ru-RU" sz="3400" b="1" kern="0" cap="small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Организационная модель обучения с использованием дистанционных образовательных технологий обучающихся общеобразовательных учреждений (без создания специальных условий)</a:t>
            </a:r>
          </a:p>
          <a:p>
            <a:pPr marL="514350" indent="-514350" algn="just">
              <a:buFontTx/>
              <a:buAutoNum type="arabicPeriod"/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2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Проекты нормативных и локальных документов для организации обучения на основе использованных и разработанных дистанционных образовательных ресурсов.</a:t>
            </a:r>
          </a:p>
          <a:p>
            <a:pPr marL="514350" indent="-514350" algn="just">
              <a:buFontTx/>
              <a:buAutoNum type="arabicPeriod" startAt="2"/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3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Учебные курсы с использованием дистанционных технологий на базе основных и дополнительных образовательных программ в общеобразовательном учреждении.</a:t>
            </a:r>
          </a:p>
          <a:p>
            <a:pPr marL="514350" indent="-514350" algn="just">
              <a:buFontTx/>
              <a:buAutoNum type="arabicPeriod" startAt="3"/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4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Методические разработки уроков и занятий с использованием дистанционных технологий обучения: для надомного обучения, для углубленного изучения учебной темы и формирования </a:t>
            </a:r>
            <a:r>
              <a:rPr lang="ru-RU" sz="3400" b="1" kern="0" dirty="0" err="1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метапредметных</a:t>
            </a: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 компетенций обучающихся, для межкультурного диалога с обучающимися и учителями зарубежных стран (Финляндия и др.). </a:t>
            </a:r>
          </a:p>
          <a:p>
            <a:pPr marL="514350" indent="-514350" algn="just">
              <a:buFontTx/>
              <a:buAutoNum type="arabicPeriod" startAt="4"/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5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Диагностические материалы по оценке результатов обучения с использованием дистанционных образовательных технологий и удовлетворенности участников образовательного процесса.</a:t>
            </a:r>
          </a:p>
          <a:p>
            <a:pPr marL="514350" indent="-514350" algn="just">
              <a:buFontTx/>
              <a:buAutoNum type="arabicPeriod" startAt="5"/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5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Инновационная модель обучения с поддержкой дистанционных образовательных технологий в общеобразовательной школе в соответствие с нормами Закона об образовании РФ и требованиями ФГОС</a:t>
            </a:r>
          </a:p>
        </p:txBody>
      </p:sp>
    </p:spTree>
    <p:extLst>
      <p:ext uri="{BB962C8B-B14F-4D97-AF65-F5344CB8AC3E}">
        <p14:creationId xmlns:p14="http://schemas.microsoft.com/office/powerpoint/2010/main" val="2014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825" y="0"/>
            <a:ext cx="6156176" cy="384628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04" r="2209" b="5870"/>
          <a:stretch>
            <a:fillRect/>
          </a:stretch>
        </p:blipFill>
        <p:spPr bwMode="auto">
          <a:xfrm>
            <a:off x="2783633" y="2596721"/>
            <a:ext cx="6818477" cy="397555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1524000" y="214290"/>
            <a:ext cx="291581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Виртуальные экскурсии </a:t>
            </a:r>
          </a:p>
          <a:p>
            <a:pPr lvl="0" algn="ctr">
              <a:spcBef>
                <a:spcPct val="0"/>
              </a:spcBef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вэб-сайте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в приложении для смартфона</a:t>
            </a:r>
          </a:p>
        </p:txBody>
      </p:sp>
      <p:sp>
        <p:nvSpPr>
          <p:cNvPr id="6" name="Блок-схема: объединение 5">
            <a:hlinkClick r:id="rId4" action="ppaction://hlinksldjump"/>
          </p:cNvPr>
          <p:cNvSpPr/>
          <p:nvPr/>
        </p:nvSpPr>
        <p:spPr>
          <a:xfrm rot="16200000">
            <a:off x="9733259" y="5822173"/>
            <a:ext cx="857256" cy="642942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062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2" y="0"/>
            <a:ext cx="3829048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IZI-Travel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774298"/>
            <a:ext cx="5184576" cy="3083702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00109"/>
            <a:ext cx="4302732" cy="309705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067" y="4214819"/>
            <a:ext cx="3664517" cy="247519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881159" y="2285992"/>
            <a:ext cx="4483831" cy="19411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597" y="214290"/>
            <a:ext cx="3667809" cy="204075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Блок-схема: объединение 8">
            <a:hlinkClick r:id="rId7" action="ppaction://hlinksldjump"/>
          </p:cNvPr>
          <p:cNvSpPr/>
          <p:nvPr/>
        </p:nvSpPr>
        <p:spPr>
          <a:xfrm rot="16200000">
            <a:off x="9917901" y="5822173"/>
            <a:ext cx="857256" cy="642942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470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/>
          </p:cNvSpPr>
          <p:nvPr/>
        </p:nvSpPr>
        <p:spPr>
          <a:xfrm>
            <a:off x="1524000" y="188640"/>
            <a:ext cx="6084168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Виртуальный навигатор для зарубежных школьников 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по иноязычным страницам 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Вэб-сайтов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учреждений культуры Санкт-Петербурга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96369"/>
            <a:ext cx="6500826" cy="509315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22" y="174764"/>
            <a:ext cx="3000364" cy="668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3140968"/>
            <a:ext cx="3432041" cy="363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объединение 5">
            <a:hlinkClick r:id="rId5" action="ppaction://hlinksldjump"/>
          </p:cNvPr>
          <p:cNvSpPr/>
          <p:nvPr/>
        </p:nvSpPr>
        <p:spPr>
          <a:xfrm rot="16200000">
            <a:off x="9733259" y="5822173"/>
            <a:ext cx="857256" cy="642942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214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5100"/>
            <a:ext cx="12192000" cy="11430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500" b="1" dirty="0" smtClean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+mn-cs"/>
              </a:rPr>
              <a:t>СОВРЕМЕННЫЙ АННОТИРОВАННЫЙ КАТАЛОГ СЕТЕВЫХ ОБРАЗОВАТЕЛЬНЫХ РЕСУРСОВ ДЛЯ ЭЛЕКТРОННОГО ОБУЧЕНИЯ </a:t>
            </a:r>
            <a:endParaRPr lang="ru-RU" sz="1500" b="1" dirty="0">
              <a:solidFill>
                <a:srgbClr val="8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600185"/>
            <a:ext cx="6500447" cy="585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0" r="25010"/>
          <a:stretch/>
        </p:blipFill>
        <p:spPr bwMode="auto">
          <a:xfrm>
            <a:off x="6870700" y="924178"/>
            <a:ext cx="5321300" cy="558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2568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524000" y="5638801"/>
            <a:ext cx="9144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1524000" y="0"/>
            <a:ext cx="8940799" cy="6857999"/>
          </a:xfrm>
          <a:prstGeom prst="rect">
            <a:avLst/>
          </a:prstGeom>
          <a:solidFill>
            <a:srgbClr val="EEECE1">
              <a:lumMod val="75000"/>
            </a:srgbClr>
          </a:solidFill>
          <a:ln w="38100" cap="rnd" cmpd="sng" algn="ctr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4F81BD">
                <a:lumMod val="75000"/>
                <a:alpha val="13000"/>
              </a:srgbClr>
            </a:outerShdw>
          </a:effectLst>
        </p:spPr>
        <p:txBody>
          <a:bodyPr anchor="ctr">
            <a:normAutofit fontScale="55000" lnSpcReduction="20000"/>
          </a:bodyPr>
          <a:lstStyle/>
          <a:p>
            <a:pPr marL="514350" indent="-514350" algn="ctr">
              <a:defRPr/>
            </a:pP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Конечные продукты </a:t>
            </a:r>
            <a:r>
              <a:rPr lang="ru-RU" sz="3400" b="1" kern="0" cap="small" dirty="0" err="1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оэр</a:t>
            </a: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:</a:t>
            </a:r>
          </a:p>
          <a:p>
            <a:pPr marL="514350" indent="-514350" algn="ctr">
              <a:defRPr/>
            </a:pPr>
            <a:endParaRPr lang="ru-RU" sz="3400" b="1" kern="0" cap="small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Организационная модель обучения с использованием дистанционных образовательных технологий обучающихся общеобразовательных учреждений (без создания специальных условий)</a:t>
            </a:r>
          </a:p>
          <a:p>
            <a:pPr marL="514350" indent="-514350" algn="just">
              <a:buFontTx/>
              <a:buAutoNum type="arabicPeriod"/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2"/>
              <a:defRPr/>
            </a:pPr>
            <a:r>
              <a:rPr lang="ru-RU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Arial" pitchFamily="34" charset="0"/>
              </a:rPr>
              <a:t>Проекты нормативных и локальных документов для организации обучения на основе использованных и разработанных дистанционных образовательных ресурсов.</a:t>
            </a:r>
          </a:p>
          <a:p>
            <a:pPr marL="514350" indent="-514350" algn="just">
              <a:buFontTx/>
              <a:buAutoNum type="arabicPeriod" startAt="2"/>
              <a:defRPr/>
            </a:pPr>
            <a:endParaRPr lang="ru-RU" sz="3400" kern="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3"/>
              <a:defRPr/>
            </a:pPr>
            <a:r>
              <a:rPr lang="ru-RU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Arial" pitchFamily="34" charset="0"/>
              </a:rPr>
              <a:t>Учебные курсы с использованием дистанционных технологий на базе основных и дополнительных образовательных программ в общеобразовательном учреждении.</a:t>
            </a:r>
          </a:p>
          <a:p>
            <a:pPr marL="514350" indent="-514350" algn="just">
              <a:buFontTx/>
              <a:buAutoNum type="arabicPeriod" startAt="3"/>
              <a:defRPr/>
            </a:pPr>
            <a:endParaRPr lang="ru-RU" sz="3400" kern="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4"/>
              <a:defRPr/>
            </a:pPr>
            <a:r>
              <a:rPr lang="ru-RU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Arial" pitchFamily="34" charset="0"/>
              </a:rPr>
              <a:t>Методические разработки уроков и занятий с использованием дистанционных технологий обучения: для надомного обучения, для углубленного изучения учебной темы и формирования </a:t>
            </a:r>
            <a:r>
              <a:rPr lang="ru-RU" sz="3400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Arial" pitchFamily="34" charset="0"/>
              </a:rPr>
              <a:t>метапредметных</a:t>
            </a:r>
            <a:r>
              <a:rPr lang="ru-RU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Arial" pitchFamily="34" charset="0"/>
              </a:rPr>
              <a:t> компетенций обучающихся, для межкультурного диалога с обучающимися и учителями зарубежных стран (Финляндия и др.). </a:t>
            </a:r>
          </a:p>
          <a:p>
            <a:pPr marL="514350" indent="-514350" algn="just">
              <a:buFontTx/>
              <a:buAutoNum type="arabicPeriod" startAt="4"/>
              <a:defRPr/>
            </a:pPr>
            <a:endParaRPr lang="ru-RU" sz="3400" kern="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5"/>
              <a:defRPr/>
            </a:pPr>
            <a:r>
              <a:rPr lang="ru-RU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Arial" pitchFamily="34" charset="0"/>
              </a:rPr>
              <a:t>Диагностические материалы по оценке результатов обучения с использованием дистанционных образовательных технологий и удовлетворенности участников образовательного процесса.</a:t>
            </a:r>
          </a:p>
          <a:p>
            <a:pPr marL="514350" indent="-514350" algn="just">
              <a:buFontTx/>
              <a:buAutoNum type="arabicPeriod" startAt="5"/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marL="514350" indent="-514350" algn="just">
              <a:buFontTx/>
              <a:buAutoNum type="arabicPeriod" startAt="5"/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Инновационная модель обучения с поддержкой дистанционных образовательных технологий в общеобразовательной школе в соответствие с нормами Закона об образовании РФ и требованиями ФГОС</a:t>
            </a:r>
          </a:p>
        </p:txBody>
      </p:sp>
    </p:spTree>
    <p:extLst>
      <p:ext uri="{BB962C8B-B14F-4D97-AF65-F5344CB8AC3E}">
        <p14:creationId xmlns:p14="http://schemas.microsoft.com/office/powerpoint/2010/main" val="38619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524000" y="5638801"/>
            <a:ext cx="9144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1524000" y="0"/>
            <a:ext cx="8940799" cy="6857999"/>
          </a:xfrm>
          <a:prstGeom prst="rect">
            <a:avLst/>
          </a:prstGeom>
          <a:solidFill>
            <a:srgbClr val="EEECE1">
              <a:lumMod val="75000"/>
            </a:srgbClr>
          </a:solidFill>
          <a:ln w="38100" cap="rnd" cmpd="sng" algn="ctr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4F81BD">
                <a:lumMod val="75000"/>
                <a:alpha val="13000"/>
              </a:srgbClr>
            </a:outerShdw>
          </a:effectLst>
        </p:spPr>
        <p:txBody>
          <a:bodyPr anchor="ctr">
            <a:normAutofit lnSpcReduction="10000"/>
          </a:bodyPr>
          <a:lstStyle/>
          <a:p>
            <a:pPr marL="514350" indent="-514350" algn="ctr">
              <a:defRPr/>
            </a:pP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Конечные продукты </a:t>
            </a:r>
            <a:r>
              <a:rPr lang="ru-RU" sz="3400" b="1" kern="0" cap="small" dirty="0" err="1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оэр</a:t>
            </a: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:</a:t>
            </a:r>
          </a:p>
          <a:p>
            <a:pPr marL="514350" indent="-514350" algn="ctr">
              <a:defRPr/>
            </a:pPr>
            <a:endParaRPr lang="ru-RU" sz="3400" b="1" kern="0" cap="small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just">
              <a:defRPr/>
            </a:pP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ОРГАНИЗАЦИОННАЯ </a:t>
            </a: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модель обучения с использованием дистанционных образовательных технологий обучающихся общеобразовательных учреждений (без создания специальных условий)</a:t>
            </a:r>
          </a:p>
          <a:p>
            <a:pPr algn="just">
              <a:defRPr/>
            </a:pP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just">
              <a:defRPr/>
            </a:pP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ИННОВАЦИОННАЯ </a:t>
            </a: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модель обучения с поддержкой дистанционных образовательных технологий в общеобразовательной школе в соответствие с нормами Закона об образовании РФ и требованиями ФГОС</a:t>
            </a:r>
          </a:p>
        </p:txBody>
      </p:sp>
    </p:spTree>
    <p:extLst>
      <p:ext uri="{BB962C8B-B14F-4D97-AF65-F5344CB8AC3E}">
        <p14:creationId xmlns:p14="http://schemas.microsoft.com/office/powerpoint/2010/main" val="33842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524000" y="5638801"/>
            <a:ext cx="9144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6229350" y="1"/>
            <a:ext cx="5962650" cy="6857999"/>
          </a:xfrm>
          <a:prstGeom prst="rect">
            <a:avLst/>
          </a:prstGeom>
          <a:solidFill>
            <a:srgbClr val="EEECE1">
              <a:lumMod val="75000"/>
            </a:srgbClr>
          </a:solidFill>
          <a:ln w="38100" cap="rnd" cmpd="sng" algn="ctr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4F81BD">
                <a:lumMod val="75000"/>
                <a:alpha val="13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0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Модель </a:t>
            </a:r>
            <a:r>
              <a:rPr lang="ru-RU" sz="30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обучения </a:t>
            </a:r>
            <a:endParaRPr lang="ru-RU" sz="3000" b="1" kern="0" dirty="0" smtClean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r>
              <a:rPr lang="ru-RU" sz="30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с </a:t>
            </a:r>
            <a:r>
              <a:rPr lang="ru-RU" sz="30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использованием дистанционных </a:t>
            </a:r>
            <a:r>
              <a:rPr lang="ru-RU" sz="30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образовательных </a:t>
            </a:r>
            <a:r>
              <a:rPr lang="ru-RU" sz="30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технологий обучающихся общеобразовательных учреждений </a:t>
            </a:r>
            <a:endParaRPr lang="ru-RU" sz="3000" b="1" kern="0" dirty="0" smtClean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r>
              <a:rPr lang="ru-RU" sz="30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в соответствии </a:t>
            </a:r>
          </a:p>
          <a:p>
            <a:pPr algn="ctr">
              <a:defRPr/>
            </a:pPr>
            <a:r>
              <a:rPr lang="ru-RU" sz="30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с Законом </a:t>
            </a:r>
            <a:r>
              <a:rPr lang="ru-RU" sz="30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об образовании </a:t>
            </a:r>
            <a:r>
              <a:rPr lang="ru-RU" sz="30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в РФ </a:t>
            </a:r>
            <a:r>
              <a:rPr lang="ru-RU" sz="30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и </a:t>
            </a:r>
            <a:r>
              <a:rPr lang="ru-RU" sz="30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федеральными государственными образовательными стандартами</a:t>
            </a:r>
          </a:p>
          <a:p>
            <a:pPr algn="ctr">
              <a:defRPr/>
            </a:pPr>
            <a:endParaRPr lang="ru-RU" sz="3400" b="1" kern="0" dirty="0" smtClean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Заголовок 8"/>
          <p:cNvSpPr txBox="1">
            <a:spLocks/>
          </p:cNvSpPr>
          <p:nvPr/>
        </p:nvSpPr>
        <p:spPr bwMode="auto">
          <a:xfrm>
            <a:off x="0" y="0"/>
            <a:ext cx="5394960" cy="6857999"/>
          </a:xfrm>
          <a:prstGeom prst="rect">
            <a:avLst/>
          </a:prstGeom>
          <a:solidFill>
            <a:srgbClr val="EEECE1">
              <a:lumMod val="75000"/>
            </a:srgbClr>
          </a:solidFill>
          <a:ln w="38100" cap="rnd" cmpd="sng" algn="ctr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4F81BD">
                <a:lumMod val="75000"/>
                <a:alpha val="13000"/>
              </a:srgbClr>
            </a:outerShdw>
          </a:effectLst>
        </p:spPr>
        <p:txBody>
          <a:bodyPr anchor="ctr">
            <a:normAutofit fontScale="85000" lnSpcReduction="20000"/>
          </a:bodyPr>
          <a:lstStyle/>
          <a:p>
            <a:pPr marL="514350" indent="-514350" algn="ctr">
              <a:defRPr/>
            </a:pP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Конечные продукты </a:t>
            </a:r>
            <a:r>
              <a:rPr lang="ru-RU" sz="3400" b="1" kern="0" cap="small" dirty="0" err="1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оэр</a:t>
            </a:r>
            <a:r>
              <a:rPr lang="ru-RU" sz="3400" b="1" kern="0" cap="small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:</a:t>
            </a:r>
          </a:p>
          <a:p>
            <a:pPr marL="514350" indent="-514350" algn="ctr">
              <a:defRPr/>
            </a:pPr>
            <a:endParaRPr lang="ru-RU" sz="3400" b="1" kern="0" cap="small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just">
              <a:defRPr/>
            </a:pPr>
            <a:r>
              <a:rPr lang="ru-RU" sz="33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ОРГАНИЗАЦИОННАЯ </a:t>
            </a:r>
            <a:r>
              <a:rPr lang="ru-RU" sz="33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модель обучения с использованием дистанционных образовательных технологий обучающихся общеобразовательных учреждений (без создания специальных условий)</a:t>
            </a:r>
          </a:p>
          <a:p>
            <a:pPr algn="just">
              <a:defRPr/>
            </a:pPr>
            <a:endParaRPr lang="ru-RU" sz="33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just">
              <a:defRPr/>
            </a:pPr>
            <a:r>
              <a:rPr lang="ru-RU" sz="33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ИННОВАЦИОННАЯ </a:t>
            </a:r>
            <a:r>
              <a:rPr lang="ru-RU" sz="33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модель обучения с поддержкой дистанционных образовательных технологий в общеобразовательной школе в соответствие с нормами Закона об образовании РФ и требованиями ФГОС</a:t>
            </a:r>
          </a:p>
        </p:txBody>
      </p:sp>
    </p:spTree>
    <p:extLst>
      <p:ext uri="{BB962C8B-B14F-4D97-AF65-F5344CB8AC3E}">
        <p14:creationId xmlns:p14="http://schemas.microsoft.com/office/powerpoint/2010/main" val="36986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524000" y="5638801"/>
            <a:ext cx="9144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948690" y="0"/>
            <a:ext cx="10629900" cy="6857999"/>
          </a:xfrm>
          <a:prstGeom prst="rect">
            <a:avLst/>
          </a:prstGeom>
          <a:solidFill>
            <a:srgbClr val="EEECE1">
              <a:lumMod val="75000"/>
            </a:srgbClr>
          </a:solidFill>
          <a:ln w="38100" cap="rnd" cmpd="sng" algn="ctr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4F81BD">
                <a:lumMod val="75000"/>
                <a:alpha val="13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400" b="1" kern="0" cap="small" dirty="0" smtClean="0">
                <a:solidFill>
                  <a:srgbClr val="C0504D">
                    <a:lumMod val="75000"/>
                  </a:srgbClr>
                </a:solidFill>
                <a:cs typeface="Arial" pitchFamily="34" charset="0"/>
              </a:rPr>
              <a:t>Конечный продукт </a:t>
            </a:r>
            <a:r>
              <a:rPr lang="ru-RU" sz="3400" b="1" kern="0" cap="small" dirty="0" err="1">
                <a:solidFill>
                  <a:srgbClr val="C0504D">
                    <a:lumMod val="75000"/>
                  </a:srgbClr>
                </a:solidFill>
                <a:cs typeface="Arial" pitchFamily="34" charset="0"/>
              </a:rPr>
              <a:t>оэр</a:t>
            </a:r>
            <a:endParaRPr lang="ru-RU" sz="3400" b="1" kern="0" dirty="0" smtClean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just">
              <a:defRPr/>
            </a:pP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Модель </a:t>
            </a: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обучения с использованием дистанционных образовательных технологий обучающихся общеобразовательных учреждений </a:t>
            </a: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в соответствии </a:t>
            </a: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с </a:t>
            </a: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Законом </a:t>
            </a: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об образовании </a:t>
            </a: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в РФ </a:t>
            </a: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и </a:t>
            </a: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федеральными государственными образовательными стандартами</a:t>
            </a:r>
          </a:p>
          <a:p>
            <a:pPr algn="ctr">
              <a:defRPr/>
            </a:pPr>
            <a:endParaRPr lang="ru-RU" sz="3400" b="1" kern="0" dirty="0" smtClean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ВНУТРИ:</a:t>
            </a: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- организационная модель</a:t>
            </a:r>
          </a:p>
          <a:p>
            <a:pPr marL="457200" indent="-457200" algn="ctr">
              <a:buFontTx/>
              <a:buChar char="-"/>
              <a:defRPr/>
            </a:pP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новизна идей, компонентов модели и </a:t>
            </a:r>
          </a:p>
          <a:p>
            <a:pPr algn="ctr">
              <a:defRPr/>
            </a:pPr>
            <a:r>
              <a:rPr lang="ru-RU" sz="3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ru-RU" sz="3400" b="1" kern="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Arial" pitchFamily="34" charset="0"/>
              </a:rPr>
              <a:t>    их реализация в педагогической практике</a:t>
            </a:r>
            <a:endParaRPr lang="ru-RU" sz="3400" b="1" kern="0" dirty="0">
              <a:solidFill>
                <a:srgbClr val="C0504D">
                  <a:lumMod val="75000"/>
                </a:srgb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3410" y="727407"/>
            <a:ext cx="6503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Модуль «Дидактический потенциал дистанционных курсов в совершенствовании общеобразовательного процесса без создания специальных условий для обучения»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3410" y="21412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Модуль «Интеграция проектной и ДО технологий для достижения образовательных результатов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410" y="33303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Модуль «Технология смешанного обучения для обеспечения образовательных результатов в соответствии 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410" y="43744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Модуль «Самостоятельная работа с применением ДОТ для достижения образовательных результатов в соответствии с ФГОС и подготовка старшеклассников 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непрерывному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образованию»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3410" y="58093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«Электронное обучение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применением ДОТ в условиях длительного отсутствия обучающегося в организации»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12280" y="1658559"/>
            <a:ext cx="5052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и административно-организационная деятельность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результативного обучения с применением ДОТ в общеобразовательном учреждении без создания специальных условий для обучающихся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2280" y="3792024"/>
            <a:ext cx="50520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с применением ДОТ в общеобразовательном процессе на основе электронно-сетевых сервисов, ресурсов и проектов социального партнерства в соответствии с традициями и актуальными задачами санкт-петербургского образования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88480" y="192940"/>
            <a:ext cx="489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ОРГАНИЗАЦИЯ ОБУЧЕНИЯ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ПРИМЕНЕНИЕМ ДОТ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ОБЩЕОБРАЗОВАТЕЛЬНОМ ПРОЦЕССЕ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5809" y="192940"/>
            <a:ext cx="619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С ПРИМЕНЕНИЕМ ДОТ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КОНТЕКСТЕ СОВРЕМЕННЫХ ЦЕЛЕЙ ОБРАЗОВАНИЯ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524000" y="5638801"/>
            <a:ext cx="91440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4739" y="-163602"/>
            <a:ext cx="1070316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b="1" dirty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800000"/>
                </a:solidFill>
              </a:rPr>
              <a:t>ДОТ как средство, инструмент и условие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800000"/>
                </a:solidFill>
              </a:rPr>
              <a:t>совершенствования общеобразовательного процесса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800000"/>
                </a:solidFill>
              </a:rPr>
              <a:t>и достижения современного качества образования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800000"/>
                </a:solidFill>
              </a:rPr>
              <a:t>[</a:t>
            </a:r>
            <a:r>
              <a:rPr lang="ru-RU" sz="2400" b="1" dirty="0">
                <a:solidFill>
                  <a:srgbClr val="800000"/>
                </a:solidFill>
              </a:rPr>
              <a:t>учитель/ученик</a:t>
            </a:r>
            <a:r>
              <a:rPr lang="en-US" sz="2400" b="1" dirty="0" smtClean="0">
                <a:solidFill>
                  <a:srgbClr val="800000"/>
                </a:solidFill>
              </a:rPr>
              <a:t>]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800000"/>
              </a:solidFill>
            </a:endParaRPr>
          </a:p>
          <a:p>
            <a:pPr algn="ctr">
              <a:defRPr/>
            </a:pPr>
            <a:endParaRPr lang="ru-RU" altLang="ru-RU" sz="800" b="1" dirty="0">
              <a:solidFill>
                <a:srgbClr val="8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800000"/>
                </a:solidFill>
              </a:rPr>
              <a:t>мотивация к целеустремленному образованию;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800000"/>
                </a:solidFill>
              </a:rPr>
              <a:t>воспитание самостоятельности и ответственности учащихся в жизненно важном процессе непрерывного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800000"/>
                </a:solidFill>
              </a:rPr>
              <a:t>формирование актуальных и перспективных образовательных компетенций у обучающихся на </a:t>
            </a:r>
            <a:r>
              <a:rPr lang="ru-RU" sz="2400" b="1" dirty="0" err="1">
                <a:solidFill>
                  <a:srgbClr val="800000"/>
                </a:solidFill>
              </a:rPr>
              <a:t>метапредметном</a:t>
            </a:r>
            <a:r>
              <a:rPr lang="ru-RU" sz="2400" b="1" dirty="0">
                <a:solidFill>
                  <a:srgbClr val="800000"/>
                </a:solidFill>
              </a:rPr>
              <a:t> уровне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800000"/>
                </a:solidFill>
              </a:rPr>
              <a:t>способность эффективно применять образовательный тайм-менеджмент;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800000"/>
                </a:solidFill>
              </a:rPr>
              <a:t>информационно-инструментальная готовность к использованию современных технологий для удовлетворения потребностей личности в сфере культуры;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800000"/>
                </a:solidFill>
              </a:rPr>
              <a:t>целесообразность, комфортность и эффективность актуального для новых поколений обучающихся образовательного формата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rgbClr val="800000"/>
              </a:solidFill>
            </a:endParaRPr>
          </a:p>
          <a:p>
            <a:pPr algn="ctr">
              <a:defRPr/>
            </a:pPr>
            <a:endParaRPr lang="ru-RU" b="1" kern="0" dirty="0">
              <a:solidFill>
                <a:srgbClr val="7030A0"/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endParaRPr lang="ru-RU" b="1" kern="0" dirty="0">
              <a:solidFill>
                <a:srgbClr val="7030A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019" t="17007" r="28654" b="5589"/>
          <a:stretch/>
        </p:blipFill>
        <p:spPr>
          <a:xfrm>
            <a:off x="187570" y="0"/>
            <a:ext cx="4900246" cy="6845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616" t="20614" r="22596" b="9074"/>
          <a:stretch/>
        </p:blipFill>
        <p:spPr>
          <a:xfrm>
            <a:off x="5627077" y="0"/>
            <a:ext cx="64359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1200</Words>
  <Application>Microsoft Office PowerPoint</Application>
  <PresentationFormat>Широкоэкранный</PresentationFormat>
  <Paragraphs>117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Музейный центр дистанционного обучения Русского музея http://moodle2.muzped.net</vt:lpstr>
      <vt:lpstr>Электронное обучение с применением ДОТ</vt:lpstr>
      <vt:lpstr>Презентация PowerPoint</vt:lpstr>
      <vt:lpstr>Презентация PowerPoint</vt:lpstr>
      <vt:lpstr>Презентация PowerPoint</vt:lpstr>
      <vt:lpstr>IZI-Travel</vt:lpstr>
      <vt:lpstr>Презентация PowerPoint</vt:lpstr>
      <vt:lpstr>СОВРЕМЕННЫЙ АННОТИРОВАННЫЙ КАТАЛОГ СЕТЕВЫХ ОБРАЗОВАТЕЛЬНЫХ РЕСУРСОВ ДЛЯ ЭЛЕКТРОННОГО ОБУЧЕНИЯ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А.Г. Бойко</dc:creator>
  <cp:lastModifiedBy>А.Г. Бойко</cp:lastModifiedBy>
  <cp:revision>70</cp:revision>
  <cp:lastPrinted>2017-04-27T08:00:48Z</cp:lastPrinted>
  <dcterms:created xsi:type="dcterms:W3CDTF">2016-12-14T21:45:55Z</dcterms:created>
  <dcterms:modified xsi:type="dcterms:W3CDTF">2017-04-27T08:02:54Z</dcterms:modified>
</cp:coreProperties>
</file>